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56" r:id="rId2"/>
    <p:sldId id="257" r:id="rId3"/>
  </p:sldIdLst>
  <p:sldSz cx="9906000" cy="6858000" type="A4"/>
  <p:notesSz cx="10020300" cy="688816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 showGuides="1">
      <p:cViewPr varScale="1">
        <p:scale>
          <a:sx n="112" d="100"/>
          <a:sy n="112" d="100"/>
        </p:scale>
        <p:origin x="1356" y="96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41594" cy="346003"/>
          </a:xfrm>
          <a:prstGeom prst="rect">
            <a:avLst/>
          </a:prstGeom>
        </p:spPr>
        <p:txBody>
          <a:bodyPr vert="horz" lIns="92390" tIns="46195" rIns="92390" bIns="46195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675486" y="0"/>
            <a:ext cx="4343204" cy="346003"/>
          </a:xfrm>
          <a:prstGeom prst="rect">
            <a:avLst/>
          </a:prstGeom>
        </p:spPr>
        <p:txBody>
          <a:bodyPr vert="horz" lIns="92390" tIns="46195" rIns="92390" bIns="46195" rtlCol="0"/>
          <a:lstStyle>
            <a:lvl1pPr algn="r">
              <a:defRPr sz="1200"/>
            </a:lvl1pPr>
          </a:lstStyle>
          <a:p>
            <a:fld id="{B70432CA-06BF-4502-878E-336E73C77CDF}" type="datetimeFigureOut">
              <a:rPr lang="fr-FR" smtClean="0"/>
              <a:t>17/06/2026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330575" y="860425"/>
            <a:ext cx="3359150" cy="23256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390" tIns="46195" rIns="92390" bIns="46195" rtlCol="0" anchor="ctr"/>
          <a:lstStyle/>
          <a:p>
            <a:endParaRPr lang="fr-FR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1002031" y="3314933"/>
            <a:ext cx="8016240" cy="2712214"/>
          </a:xfrm>
          <a:prstGeom prst="rect">
            <a:avLst/>
          </a:prstGeom>
        </p:spPr>
        <p:txBody>
          <a:bodyPr vert="horz" lIns="92390" tIns="46195" rIns="92390" bIns="46195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1" y="6542166"/>
            <a:ext cx="4341594" cy="346002"/>
          </a:xfrm>
          <a:prstGeom prst="rect">
            <a:avLst/>
          </a:prstGeom>
        </p:spPr>
        <p:txBody>
          <a:bodyPr vert="horz" lIns="92390" tIns="46195" rIns="92390" bIns="46195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675486" y="6542166"/>
            <a:ext cx="4343204" cy="346002"/>
          </a:xfrm>
          <a:prstGeom prst="rect">
            <a:avLst/>
          </a:prstGeom>
        </p:spPr>
        <p:txBody>
          <a:bodyPr vert="horz" lIns="92390" tIns="46195" rIns="92390" bIns="46195" rtlCol="0" anchor="b"/>
          <a:lstStyle>
            <a:lvl1pPr algn="r">
              <a:defRPr sz="1200"/>
            </a:lvl1pPr>
          </a:lstStyle>
          <a:p>
            <a:fld id="{5FE273CB-8C84-4D31-A5C9-0AE99C75592B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608206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/>
              <a:t>20/07/2023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A94C9-4C7D-48A0-AB25-8AAEDD33D917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869799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/>
              <a:t>20/07/2023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A94C9-4C7D-48A0-AB25-8AAEDD33D917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624648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/>
              <a:t>20/07/2023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A94C9-4C7D-48A0-AB25-8AAEDD33D917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475424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/>
              <a:t>20/07/2023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A94C9-4C7D-48A0-AB25-8AAEDD33D917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720961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/>
              <a:t>20/07/2023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A94C9-4C7D-48A0-AB25-8AAEDD33D917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71010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/>
              <a:t>20/07/2023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A94C9-4C7D-48A0-AB25-8AAEDD33D917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080634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/>
              <a:t>20/07/2023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A94C9-4C7D-48A0-AB25-8AAEDD33D917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953547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/>
              <a:t>20/07/2023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A94C9-4C7D-48A0-AB25-8AAEDD33D917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878342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/>
              <a:t>20/07/2023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A94C9-4C7D-48A0-AB25-8AAEDD33D917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67903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/>
              <a:t>20/07/2023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A94C9-4C7D-48A0-AB25-8AAEDD33D917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190608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dirty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/>
              <a:t>20/07/2023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A94C9-4C7D-48A0-AB25-8AAEDD33D917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93142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20/07/2023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DA94C9-4C7D-48A0-AB25-8AAEDD33D917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3311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ascmgym57@gmail.com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à coins arrondis 3"/>
          <p:cNvSpPr/>
          <p:nvPr/>
        </p:nvSpPr>
        <p:spPr>
          <a:xfrm>
            <a:off x="149665" y="269945"/>
            <a:ext cx="4680000" cy="900000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63" dirty="0"/>
          </a:p>
        </p:txBody>
      </p:sp>
      <p:sp>
        <p:nvSpPr>
          <p:cNvPr id="11" name="Rectangle à coins arrondis 10"/>
          <p:cNvSpPr/>
          <p:nvPr/>
        </p:nvSpPr>
        <p:spPr>
          <a:xfrm>
            <a:off x="159077" y="2577760"/>
            <a:ext cx="4680000" cy="900000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63" dirty="0"/>
          </a:p>
        </p:txBody>
      </p:sp>
      <p:sp>
        <p:nvSpPr>
          <p:cNvPr id="12" name="Rectangle à coins arrondis 11"/>
          <p:cNvSpPr/>
          <p:nvPr/>
        </p:nvSpPr>
        <p:spPr>
          <a:xfrm>
            <a:off x="156293" y="3613519"/>
            <a:ext cx="4680000" cy="900000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63" dirty="0"/>
          </a:p>
        </p:txBody>
      </p:sp>
      <p:sp>
        <p:nvSpPr>
          <p:cNvPr id="13" name="Rectangle à coins arrondis 12"/>
          <p:cNvSpPr/>
          <p:nvPr/>
        </p:nvSpPr>
        <p:spPr>
          <a:xfrm>
            <a:off x="157685" y="4690528"/>
            <a:ext cx="4680000" cy="900000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63" dirty="0"/>
          </a:p>
        </p:txBody>
      </p:sp>
      <p:sp>
        <p:nvSpPr>
          <p:cNvPr id="14" name="Rectangle à coins arrondis 13"/>
          <p:cNvSpPr/>
          <p:nvPr/>
        </p:nvSpPr>
        <p:spPr>
          <a:xfrm>
            <a:off x="156293" y="5716689"/>
            <a:ext cx="4680000" cy="900000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63" dirty="0"/>
          </a:p>
        </p:txBody>
      </p:sp>
      <p:sp>
        <p:nvSpPr>
          <p:cNvPr id="15" name="Rectangle à coins arrondis 14"/>
          <p:cNvSpPr/>
          <p:nvPr/>
        </p:nvSpPr>
        <p:spPr>
          <a:xfrm>
            <a:off x="159077" y="1310300"/>
            <a:ext cx="4680000" cy="1127755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63" dirty="0"/>
          </a:p>
        </p:txBody>
      </p:sp>
      <p:sp>
        <p:nvSpPr>
          <p:cNvPr id="2" name="Rectangle 1"/>
          <p:cNvSpPr/>
          <p:nvPr/>
        </p:nvSpPr>
        <p:spPr>
          <a:xfrm>
            <a:off x="263625" y="269991"/>
            <a:ext cx="304341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fr-FR" sz="1400" b="1" u="sng" dirty="0">
                <a:solidFill>
                  <a:schemeClr val="accent2"/>
                </a:solidFill>
                <a:latin typeface="Century Gothic" panose="020B0502020202020204" pitchFamily="34" charset="0"/>
              </a:rPr>
              <a:t>Lundi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54000" y="1414822"/>
            <a:ext cx="304341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fr-FR" sz="1400" b="1" u="sng" dirty="0">
                <a:solidFill>
                  <a:schemeClr val="accent2"/>
                </a:solidFill>
                <a:latin typeface="Century Gothic" panose="020B0502020202020204" pitchFamily="34" charset="0"/>
              </a:rPr>
              <a:t>Mardi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44375" y="2567925"/>
            <a:ext cx="315368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fr-FR" sz="1400" b="1" u="sng" dirty="0">
                <a:solidFill>
                  <a:schemeClr val="accent2"/>
                </a:solidFill>
                <a:latin typeface="Century Gothic" panose="020B0502020202020204" pitchFamily="34" charset="0"/>
              </a:rPr>
              <a:t>Mercredi</a:t>
            </a:r>
            <a:endParaRPr lang="fr-FR" sz="1463" b="1" u="sng" dirty="0">
              <a:solidFill>
                <a:schemeClr val="accent2"/>
              </a:solidFill>
              <a:latin typeface="Century Gothic" panose="020B050202020202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44375" y="3623612"/>
            <a:ext cx="304341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fr-FR" sz="1400" b="1" u="sng" dirty="0">
                <a:solidFill>
                  <a:schemeClr val="accent2"/>
                </a:solidFill>
                <a:latin typeface="Century Gothic" panose="020B0502020202020204" pitchFamily="34" charset="0"/>
              </a:rPr>
              <a:t>Jeudi</a:t>
            </a:r>
            <a:endParaRPr lang="fr-FR" sz="1463" b="1" u="sng" dirty="0">
              <a:solidFill>
                <a:schemeClr val="accent2"/>
              </a:solidFill>
              <a:latin typeface="Century Gothic" panose="020B0502020202020204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73250" y="4692132"/>
            <a:ext cx="286422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fr-FR" sz="1400" b="1" u="sng" dirty="0">
                <a:solidFill>
                  <a:schemeClr val="accent2"/>
                </a:solidFill>
                <a:latin typeface="Century Gothic" panose="020B0502020202020204" pitchFamily="34" charset="0"/>
              </a:rPr>
              <a:t>Vendredi</a:t>
            </a:r>
            <a:endParaRPr lang="fr-FR" sz="1463" b="1" u="sng" dirty="0">
              <a:solidFill>
                <a:schemeClr val="accent2"/>
              </a:solidFill>
              <a:latin typeface="Century Gothic" panose="020B0502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63625" y="5711612"/>
            <a:ext cx="304341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fr-FR" sz="1400" b="1" u="sng" dirty="0">
                <a:solidFill>
                  <a:schemeClr val="accent2"/>
                </a:solidFill>
                <a:latin typeface="Century Gothic" panose="020B0502020202020204" pitchFamily="34" charset="0"/>
              </a:rPr>
              <a:t>Samedi</a:t>
            </a:r>
            <a:endParaRPr lang="fr-FR" sz="1600" b="1" u="sng" dirty="0">
              <a:solidFill>
                <a:schemeClr val="accent2"/>
              </a:solidFill>
              <a:latin typeface="Century Gothic" panose="020B050202020202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58688" y="2769031"/>
            <a:ext cx="4176000" cy="551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fr-FR" sz="1100" b="1" dirty="0">
                <a:solidFill>
                  <a:schemeClr val="tx1"/>
                </a:solidFill>
                <a:latin typeface="Century Gothic" panose="020B0502020202020204" pitchFamily="34" charset="0"/>
              </a:rPr>
              <a:t>De 18h30 à 19h30 : Pilâtes par Pierre</a:t>
            </a:r>
          </a:p>
          <a:p>
            <a:r>
              <a:rPr lang="fr-FR" sz="1100" b="1" dirty="0">
                <a:solidFill>
                  <a:schemeClr val="tx1"/>
                </a:solidFill>
                <a:latin typeface="Century Gothic" panose="020B0502020202020204" pitchFamily="34" charset="0"/>
              </a:rPr>
              <a:t>De 19h30 à 20h30 : Gym cardio-tonic par Romain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665335" y="3791241"/>
            <a:ext cx="4176000" cy="6001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fr-FR" sz="1100" b="1" dirty="0">
                <a:latin typeface="Century Gothic" panose="020B0502020202020204" pitchFamily="34" charset="0"/>
              </a:rPr>
              <a:t>De 15h30 à 16h30 : Pilâtes par Stéphane</a:t>
            </a:r>
          </a:p>
          <a:p>
            <a:r>
              <a:rPr lang="fr-FR" sz="1100" b="1" dirty="0">
                <a:latin typeface="Century Gothic" panose="020B0502020202020204" pitchFamily="34" charset="0"/>
              </a:rPr>
              <a:t>De 19h00 à 20h00 : Fitness par Christian</a:t>
            </a:r>
          </a:p>
          <a:p>
            <a:r>
              <a:rPr lang="fr-FR" sz="1100" b="1" dirty="0">
                <a:latin typeface="Century Gothic" panose="020B0502020202020204" pitchFamily="34" charset="0"/>
              </a:rPr>
              <a:t>De 20h30 à 21h30 : Danse par Patricia</a:t>
            </a:r>
          </a:p>
        </p:txBody>
      </p:sp>
      <p:sp>
        <p:nvSpPr>
          <p:cNvPr id="24" name="ZoneTexte 23"/>
          <p:cNvSpPr txBox="1"/>
          <p:nvPr/>
        </p:nvSpPr>
        <p:spPr>
          <a:xfrm>
            <a:off x="664156" y="459960"/>
            <a:ext cx="4176000" cy="43088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fr-FR" sz="1100" b="1" dirty="0">
                <a:latin typeface="Century Gothic" panose="020B0502020202020204" pitchFamily="34" charset="0"/>
              </a:rPr>
              <a:t>De 16h00 à 17h00 : Pilâtes par Pierre</a:t>
            </a:r>
          </a:p>
          <a:p>
            <a:r>
              <a:rPr lang="fr-FR" sz="1100" b="1" dirty="0">
                <a:latin typeface="Century Gothic" panose="020B0502020202020204" pitchFamily="34" charset="0"/>
              </a:rPr>
              <a:t>De 19h00 à 20h00 : Yoga par Thierry</a:t>
            </a:r>
            <a:endParaRPr lang="fr-FR" sz="900" b="1" dirty="0">
              <a:latin typeface="Century Gothic" panose="020B0502020202020204" pitchFamily="34" charset="0"/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664014" y="1542302"/>
            <a:ext cx="4176000" cy="76944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fr-FR" sz="1100" b="1" dirty="0">
                <a:latin typeface="Century Gothic" panose="020B0502020202020204" pitchFamily="34" charset="0"/>
              </a:rPr>
              <a:t>De 10h00 à 11h00 : Pilâtes par Stéphane</a:t>
            </a:r>
          </a:p>
          <a:p>
            <a:r>
              <a:rPr lang="fr-FR" sz="1100" b="1" dirty="0">
                <a:latin typeface="Century Gothic" panose="020B0502020202020204" pitchFamily="34" charset="0"/>
              </a:rPr>
              <a:t>De 14h30 à 15h30 : Modern'jazz par Pascale </a:t>
            </a:r>
            <a:r>
              <a:rPr lang="fr-FR" sz="700" b="1" dirty="0">
                <a:latin typeface="Century Gothic" panose="020B0502020202020204" pitchFamily="34" charset="0"/>
              </a:rPr>
              <a:t>(à partir du 22/09/26)</a:t>
            </a:r>
            <a:endParaRPr lang="fr-FR" sz="1100" b="1" dirty="0">
              <a:latin typeface="Century Gothic" panose="020B0502020202020204" pitchFamily="34" charset="0"/>
            </a:endParaRPr>
          </a:p>
          <a:p>
            <a:r>
              <a:rPr lang="fr-FR" sz="1100" b="1" dirty="0">
                <a:latin typeface="Century Gothic" panose="020B0502020202020204" pitchFamily="34" charset="0"/>
              </a:rPr>
              <a:t>De 19h00 à 20h00 : Yoga par Stéphanie </a:t>
            </a:r>
            <a:r>
              <a:rPr lang="fr-FR" sz="700" b="1" dirty="0">
                <a:latin typeface="Century Gothic" panose="020B0502020202020204" pitchFamily="34" charset="0"/>
              </a:rPr>
              <a:t>(à partir du 15/09/26)</a:t>
            </a:r>
            <a:endParaRPr lang="fr-FR" sz="1600" b="1" dirty="0">
              <a:latin typeface="Century Gothic" panose="020B0502020202020204" pitchFamily="34" charset="0"/>
            </a:endParaRPr>
          </a:p>
          <a:p>
            <a:r>
              <a:rPr lang="fr-FR" sz="1100" b="1" dirty="0">
                <a:latin typeface="Century Gothic" panose="020B0502020202020204" pitchFamily="34" charset="0"/>
              </a:rPr>
              <a:t>De 20h30 à 21h30 : Danse par Patricia</a:t>
            </a:r>
          </a:p>
        </p:txBody>
      </p:sp>
      <p:sp>
        <p:nvSpPr>
          <p:cNvPr id="26" name="ZoneTexte 25"/>
          <p:cNvSpPr txBox="1"/>
          <p:nvPr/>
        </p:nvSpPr>
        <p:spPr>
          <a:xfrm>
            <a:off x="675237" y="4879917"/>
            <a:ext cx="4176000" cy="43088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fr-FR" sz="1100" b="1" dirty="0">
                <a:latin typeface="Century Gothic" panose="020B0502020202020204" pitchFamily="34" charset="0"/>
              </a:rPr>
              <a:t>De 10h00 à 11h00 : Pilâtes par Gérard</a:t>
            </a:r>
          </a:p>
          <a:p>
            <a:r>
              <a:rPr lang="fr-FR" sz="1100" b="1" dirty="0">
                <a:latin typeface="Century Gothic" panose="020B0502020202020204" pitchFamily="34" charset="0"/>
              </a:rPr>
              <a:t>De 16h00 à 17h00 : Gym douce par Christian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6594" y="46177"/>
            <a:ext cx="1181291" cy="960882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5668179" y="969890"/>
            <a:ext cx="3813214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Section Gym’ fitness</a:t>
            </a:r>
          </a:p>
          <a:p>
            <a:pPr algn="ctr"/>
            <a:r>
              <a:rPr lang="fr-FR" sz="24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Montigny Les Metz</a:t>
            </a:r>
          </a:p>
          <a:p>
            <a:pPr algn="ctr"/>
            <a:endParaRPr lang="fr-FR" sz="1100" b="1" dirty="0">
              <a:solidFill>
                <a:schemeClr val="accent1">
                  <a:lumMod val="75000"/>
                </a:schemeClr>
              </a:solidFill>
              <a:latin typeface="Century Gothic" panose="020B0502020202020204" pitchFamily="34" charset="0"/>
            </a:endParaRPr>
          </a:p>
          <a:p>
            <a:pPr algn="ctr"/>
            <a:r>
              <a:rPr lang="fr-FR" sz="2000" b="1" u="sng" dirty="0">
                <a:latin typeface="Century Gothic" panose="020B0502020202020204" pitchFamily="34" charset="0"/>
              </a:rPr>
              <a:t>Saison 2026 - 2027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5124874" y="4533894"/>
            <a:ext cx="45899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Pilâtes </a:t>
            </a:r>
            <a:r>
              <a:rPr lang="fr-FR" sz="1400" b="1" dirty="0">
                <a:solidFill>
                  <a:srgbClr val="FF0000"/>
                </a:solidFill>
                <a:latin typeface="Century Gothic" panose="020B0502020202020204" pitchFamily="34" charset="0"/>
                <a:sym typeface="Symbol" panose="05050102010706020507" pitchFamily="18" charset="2"/>
              </a:rPr>
              <a:t> Fitness (FAC)  Gym douce  Gym cardio  Modern’jazz  Rytm danse  Fitness  Yoga  </a:t>
            </a:r>
            <a:r>
              <a:rPr lang="fr-FR" sz="1400" b="1" dirty="0" err="1">
                <a:solidFill>
                  <a:srgbClr val="FF0000"/>
                </a:solidFill>
                <a:latin typeface="Century Gothic" panose="020B0502020202020204" pitchFamily="34" charset="0"/>
                <a:sym typeface="Symbol" panose="05050102010706020507" pitchFamily="18" charset="2"/>
              </a:rPr>
              <a:t>Step</a:t>
            </a:r>
            <a:endParaRPr lang="fr-FR" sz="14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5723952" y="5362515"/>
            <a:ext cx="3517823" cy="1224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>
                <a:latin typeface="Century Gothic" panose="020B0502020202020204" pitchFamily="34" charset="0"/>
              </a:rPr>
              <a:t>Centre de loisirs du C.A.S.I. Lorraine</a:t>
            </a:r>
          </a:p>
          <a:p>
            <a:pPr algn="ctr"/>
            <a:r>
              <a:rPr lang="fr-FR" sz="1100" dirty="0">
                <a:latin typeface="Century Gothic" panose="020B0502020202020204" pitchFamily="34" charset="0"/>
              </a:rPr>
              <a:t>5 bis rue Lyautey 57950 MONTIGNY LES METZ</a:t>
            </a:r>
          </a:p>
          <a:p>
            <a:pPr algn="ctr">
              <a:spcAft>
                <a:spcPts val="600"/>
              </a:spcAft>
            </a:pPr>
            <a:r>
              <a:rPr lang="fr-FR" sz="1100" dirty="0">
                <a:latin typeface="Century Gothic" panose="020B0502020202020204" pitchFamily="34" charset="0"/>
              </a:rPr>
              <a:t>Contact: 06 08 18 05 17</a:t>
            </a:r>
          </a:p>
          <a:p>
            <a:pPr marL="216000"/>
            <a:r>
              <a:rPr lang="fr-FR" sz="1100" dirty="0">
                <a:latin typeface="Century Gothic" panose="020B0502020202020204" pitchFamily="34" charset="0"/>
              </a:rPr>
              <a:t>Adresse mail: </a:t>
            </a:r>
            <a:r>
              <a:rPr lang="fr-FR" sz="1100" dirty="0">
                <a:latin typeface="Century Gothic" panose="020B0502020202020204" pitchFamily="34" charset="0"/>
                <a:hlinkClick r:id="rId3"/>
              </a:rPr>
              <a:t>ascmgym57@gmail.com</a:t>
            </a:r>
            <a:endParaRPr lang="fr-FR" sz="1100" dirty="0">
              <a:latin typeface="Century Gothic" panose="020B0502020202020204" pitchFamily="34" charset="0"/>
            </a:endParaRPr>
          </a:p>
          <a:p>
            <a:pPr marL="216000"/>
            <a:r>
              <a:rPr lang="fr-FR" sz="1100" dirty="0">
                <a:latin typeface="Century Gothic" panose="020B0502020202020204" pitchFamily="34" charset="0"/>
              </a:rPr>
              <a:t>Facebook: ASCM Gym’fitness</a:t>
            </a:r>
          </a:p>
          <a:p>
            <a:pPr marL="216000"/>
            <a:r>
              <a:rPr lang="fr-FR" sz="1100" dirty="0">
                <a:latin typeface="Century Gothic" panose="020B0502020202020204" pitchFamily="34" charset="0"/>
              </a:rPr>
              <a:t>Site internet omnisport: </a:t>
            </a:r>
            <a:r>
              <a:rPr lang="fr-FR" sz="1100" dirty="0">
                <a:solidFill>
                  <a:srgbClr val="0070C0"/>
                </a:solidFill>
                <a:latin typeface="Century Gothic" panose="020B0502020202020204" pitchFamily="34" charset="0"/>
              </a:rPr>
              <a:t>ascmetz.fr</a:t>
            </a:r>
          </a:p>
          <a:p>
            <a:pPr algn="ctr"/>
            <a:endParaRPr lang="fr-FR" sz="1100" dirty="0">
              <a:latin typeface="Century Gothic" panose="020B0502020202020204" pitchFamily="34" charset="0"/>
            </a:endParaRPr>
          </a:p>
          <a:p>
            <a:pPr algn="ctr"/>
            <a:endParaRPr lang="fr-FR" sz="1100" dirty="0">
              <a:latin typeface="Century Gothic" panose="020B0502020202020204" pitchFamily="34" charset="0"/>
            </a:endParaRPr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06337DA6-5EE1-4C09-9EB5-D7F274E278B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6906" y="2405704"/>
            <a:ext cx="3492000" cy="2052000"/>
          </a:xfrm>
          <a:prstGeom prst="rect">
            <a:avLst/>
          </a:prstGeom>
        </p:spPr>
      </p:pic>
      <p:sp>
        <p:nvSpPr>
          <p:cNvPr id="27" name="ZoneTexte 26"/>
          <p:cNvSpPr txBox="1"/>
          <p:nvPr/>
        </p:nvSpPr>
        <p:spPr>
          <a:xfrm>
            <a:off x="664014" y="5951827"/>
            <a:ext cx="4176000" cy="41549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fr-FR" sz="1050" b="1" dirty="0">
                <a:latin typeface="Century Gothic" panose="020B0502020202020204" pitchFamily="34" charset="0"/>
              </a:rPr>
              <a:t>De 9h30 à 10h30 : Fitness cuisses, abdos, fessiers par Grégory</a:t>
            </a:r>
          </a:p>
          <a:p>
            <a:r>
              <a:rPr lang="fr-FR" sz="1050" b="1" dirty="0">
                <a:latin typeface="Century Gothic" panose="020B0502020202020204" pitchFamily="34" charset="0"/>
              </a:rPr>
              <a:t>De 10h30 à 11h30 : </a:t>
            </a:r>
            <a:r>
              <a:rPr lang="fr-FR" sz="1050" b="1" dirty="0" err="1">
                <a:latin typeface="Century Gothic" panose="020B0502020202020204" pitchFamily="34" charset="0"/>
              </a:rPr>
              <a:t>Step</a:t>
            </a:r>
            <a:r>
              <a:rPr lang="fr-FR" sz="1050" b="1" dirty="0">
                <a:latin typeface="Century Gothic" panose="020B0502020202020204" pitchFamily="34" charset="0"/>
              </a:rPr>
              <a:t> par Grégory</a:t>
            </a:r>
          </a:p>
        </p:txBody>
      </p:sp>
    </p:spTree>
    <p:extLst>
      <p:ext uri="{BB962C8B-B14F-4D97-AF65-F5344CB8AC3E}">
        <p14:creationId xmlns:p14="http://schemas.microsoft.com/office/powerpoint/2010/main" val="14960233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à coins arrondis 1"/>
          <p:cNvSpPr/>
          <p:nvPr/>
        </p:nvSpPr>
        <p:spPr>
          <a:xfrm>
            <a:off x="258896" y="290942"/>
            <a:ext cx="4359236" cy="180000"/>
          </a:xfrm>
          <a:prstGeom prst="roundRect">
            <a:avLst/>
          </a:prstGeom>
          <a:solidFill>
            <a:srgbClr val="FFC000"/>
          </a:solidFill>
          <a:ln w="12700"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Pilâtes</a:t>
            </a:r>
            <a:endParaRPr lang="fr-FR" sz="105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316040" y="306906"/>
            <a:ext cx="4680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r-FR" sz="1000" b="1" dirty="0">
              <a:latin typeface="Century Gothic" panose="020B0502020202020204" pitchFamily="34" charset="0"/>
            </a:endParaRPr>
          </a:p>
          <a:p>
            <a:pPr algn="ctr"/>
            <a:endParaRPr lang="fr-FR" sz="1000" b="1" dirty="0">
              <a:latin typeface="Century Gothic" panose="020B0502020202020204" pitchFamily="34" charset="0"/>
            </a:endParaRPr>
          </a:p>
          <a:p>
            <a:pPr algn="ctr"/>
            <a:r>
              <a:rPr lang="fr-FR" sz="1000" b="1" dirty="0">
                <a:latin typeface="Century Gothic" panose="020B0502020202020204" pitchFamily="34" charset="0"/>
              </a:rPr>
              <a:t>Enseignant : Pierre TURON</a:t>
            </a:r>
          </a:p>
          <a:p>
            <a:pPr>
              <a:tabLst>
                <a:tab pos="2520000" algn="l"/>
              </a:tabLst>
            </a:pPr>
            <a:r>
              <a:rPr lang="fr-FR" sz="1000" dirty="0">
                <a:latin typeface="Century Gothic" panose="020B0502020202020204" pitchFamily="34" charset="0"/>
              </a:rPr>
              <a:t>Lundi : 16h00 à 17h00 	Mercredi : 18h30 à 19h30</a:t>
            </a:r>
          </a:p>
          <a:p>
            <a:r>
              <a:rPr lang="fr-FR" sz="1000" dirty="0">
                <a:latin typeface="Century Gothic" panose="020B0502020202020204" pitchFamily="34" charset="0"/>
              </a:rPr>
              <a:t>	           </a:t>
            </a:r>
            <a:r>
              <a:rPr lang="fr-FR" sz="1000" b="1" dirty="0">
                <a:latin typeface="Century Gothic" panose="020B0502020202020204" pitchFamily="34" charset="0"/>
                <a:sym typeface="Symbol" panose="05050102010706020507" pitchFamily="18" charset="2"/>
              </a:rPr>
              <a:t>Enseignant : Stéphane NAPOLI</a:t>
            </a:r>
          </a:p>
          <a:p>
            <a:r>
              <a:rPr lang="fr-FR" sz="1000" dirty="0">
                <a:latin typeface="Century Gothic" panose="020B0502020202020204" pitchFamily="34" charset="0"/>
                <a:sym typeface="Symbol" panose="05050102010706020507" pitchFamily="18" charset="2"/>
              </a:rPr>
              <a:t>Mardi  : 10h00 à 11h00                                 Jeudi: 15h30 à 16h30</a:t>
            </a:r>
          </a:p>
          <a:p>
            <a:pPr algn="ctr"/>
            <a:r>
              <a:rPr lang="fr-FR" sz="1000" b="1" dirty="0">
                <a:latin typeface="Century Gothic" panose="020B0502020202020204" pitchFamily="34" charset="0"/>
                <a:sym typeface="Symbol" panose="05050102010706020507" pitchFamily="18" charset="2"/>
              </a:rPr>
              <a:t>Enseignant : Gérard DEMOINERET</a:t>
            </a:r>
          </a:p>
          <a:p>
            <a:r>
              <a:rPr lang="fr-FR" sz="1000" dirty="0">
                <a:latin typeface="Century Gothic" panose="020B0502020202020204" pitchFamily="34" charset="0"/>
                <a:sym typeface="Symbol" panose="05050102010706020507" pitchFamily="18" charset="2"/>
              </a:rPr>
              <a:t>Vendredi  : 10h00 à 11h00</a:t>
            </a:r>
          </a:p>
          <a:p>
            <a:pPr algn="ctr"/>
            <a:endParaRPr lang="fr-FR" sz="1000" dirty="0">
              <a:latin typeface="Century Gothic" panose="020B0502020202020204" pitchFamily="34" charset="0"/>
              <a:sym typeface="Symbol" panose="05050102010706020507" pitchFamily="18" charset="2"/>
            </a:endParaRPr>
          </a:p>
        </p:txBody>
      </p:sp>
      <p:sp>
        <p:nvSpPr>
          <p:cNvPr id="7" name="Rectangle à coins arrondis 6"/>
          <p:cNvSpPr/>
          <p:nvPr/>
        </p:nvSpPr>
        <p:spPr>
          <a:xfrm>
            <a:off x="231019" y="1589780"/>
            <a:ext cx="4359236" cy="180000"/>
          </a:xfrm>
          <a:prstGeom prst="roundRect">
            <a:avLst/>
          </a:prstGeom>
          <a:solidFill>
            <a:srgbClr val="FFC000"/>
          </a:solidFill>
          <a:ln w="12700"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Yoga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176858" y="1788302"/>
            <a:ext cx="4680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b="1" dirty="0">
                <a:latin typeface="Century Gothic" panose="020B0502020202020204" pitchFamily="34" charset="0"/>
              </a:rPr>
              <a:t>Enseignant: Thierry GROSDIDIER</a:t>
            </a:r>
          </a:p>
          <a:p>
            <a:r>
              <a:rPr lang="fr-FR" sz="1000" dirty="0">
                <a:latin typeface="Century Gothic" panose="020B0502020202020204" pitchFamily="34" charset="0"/>
              </a:rPr>
              <a:t>Lundi : 19h00 à 20h00</a:t>
            </a:r>
          </a:p>
          <a:p>
            <a:pPr algn="ctr"/>
            <a:r>
              <a:rPr lang="fr-FR" sz="1000" b="1" dirty="0">
                <a:latin typeface="Century Gothic" panose="020B0502020202020204" pitchFamily="34" charset="0"/>
              </a:rPr>
              <a:t>Enseignante : Stéphanie MALINGREY </a:t>
            </a:r>
            <a:r>
              <a:rPr lang="fr-FR" sz="1000" dirty="0">
                <a:latin typeface="Century Gothic" panose="020B0502020202020204" pitchFamily="34" charset="0"/>
              </a:rPr>
              <a:t>(à partir du 15/9/2026)</a:t>
            </a:r>
          </a:p>
          <a:p>
            <a:r>
              <a:rPr lang="fr-FR" sz="1000" dirty="0">
                <a:latin typeface="Century Gothic" panose="020B0502020202020204" pitchFamily="34" charset="0"/>
              </a:rPr>
              <a:t>Mardi: 19h00 à 20h00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5123460" y="153383"/>
            <a:ext cx="4669972" cy="6238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latin typeface="Century Gothic" panose="020B0502020202020204" pitchFamily="34" charset="0"/>
              </a:rPr>
              <a:t>Tarifs annuels </a:t>
            </a:r>
            <a:r>
              <a:rPr lang="fr-FR" sz="1000" dirty="0">
                <a:latin typeface="Century Gothic" panose="020B0502020202020204" pitchFamily="34" charset="0"/>
              </a:rPr>
              <a:t>(du 07 septembre 2026 au 26 juin 2027)</a:t>
            </a:r>
            <a:endParaRPr lang="fr-FR" sz="1400" dirty="0">
              <a:latin typeface="Century Gothic" panose="020B0502020202020204" pitchFamily="34" charset="0"/>
            </a:endParaRPr>
          </a:p>
          <a:p>
            <a:endParaRPr lang="fr-FR" sz="1138" dirty="0">
              <a:latin typeface="Century Gothic" panose="020B0502020202020204" pitchFamily="34" charset="0"/>
            </a:endParaRPr>
          </a:p>
          <a:p>
            <a:pPr>
              <a:tabLst>
                <a:tab pos="3656250" algn="l"/>
              </a:tabLst>
            </a:pPr>
            <a:r>
              <a:rPr lang="fr-FR" sz="1100" b="1" u="sng" dirty="0">
                <a:latin typeface="Century Gothic" panose="020B0502020202020204" pitchFamily="34" charset="0"/>
                <a:sym typeface="Symbol" panose="05050102010706020507" pitchFamily="18" charset="2"/>
              </a:rPr>
              <a:t>Cheminots</a:t>
            </a:r>
            <a:r>
              <a:rPr lang="fr-FR" sz="1100" b="1" dirty="0">
                <a:latin typeface="Century Gothic" panose="020B0502020202020204" pitchFamily="34" charset="0"/>
                <a:sym typeface="Symbol" panose="05050102010706020507" pitchFamily="18" charset="2"/>
              </a:rPr>
              <a:t> * :  75,00€ </a:t>
            </a:r>
          </a:p>
          <a:p>
            <a:pPr>
              <a:tabLst>
                <a:tab pos="3656250" algn="l"/>
              </a:tabLst>
            </a:pPr>
            <a:r>
              <a:rPr lang="fr-FR" sz="1000" b="1" dirty="0">
                <a:latin typeface="Century Gothic" panose="020B0502020202020204" pitchFamily="34" charset="0"/>
                <a:sym typeface="Symbol" panose="05050102010706020507" pitchFamily="18" charset="2"/>
              </a:rPr>
              <a:t>* </a:t>
            </a:r>
            <a:r>
              <a:rPr lang="fr-FR" sz="1000" u="sng" dirty="0">
                <a:latin typeface="Century Gothic" panose="020B0502020202020204" pitchFamily="34" charset="0"/>
                <a:sym typeface="Symbol" panose="05050102010706020507" pitchFamily="18" charset="2"/>
              </a:rPr>
              <a:t>Sur présentation obligatoire du pass carmillon ou de la carte d’ayant-droits en cours de validité </a:t>
            </a:r>
          </a:p>
          <a:p>
            <a:pPr>
              <a:spcAft>
                <a:spcPts val="600"/>
              </a:spcAft>
              <a:tabLst>
                <a:tab pos="3656250" algn="l"/>
              </a:tabLst>
            </a:pPr>
            <a:r>
              <a:rPr lang="fr-FR" sz="1100" b="1" u="sng" dirty="0">
                <a:latin typeface="Century Gothic" panose="020B0502020202020204" pitchFamily="34" charset="0"/>
                <a:sym typeface="Symbol" panose="05050102010706020507" pitchFamily="18" charset="2"/>
              </a:rPr>
              <a:t>Amis des cheminots</a:t>
            </a:r>
            <a:r>
              <a:rPr lang="fr-FR" sz="1100" b="1" dirty="0">
                <a:latin typeface="Century Gothic" panose="020B0502020202020204" pitchFamily="34" charset="0"/>
                <a:sym typeface="Symbol" panose="05050102010706020507" pitchFamily="18" charset="2"/>
              </a:rPr>
              <a:t> : 115,00€</a:t>
            </a:r>
            <a:endParaRPr lang="fr-FR" sz="800" b="1" dirty="0">
              <a:latin typeface="Century Gothic" panose="020B0502020202020204" pitchFamily="34" charset="0"/>
              <a:sym typeface="Symbol" panose="05050102010706020507" pitchFamily="18" charset="2"/>
            </a:endParaRPr>
          </a:p>
          <a:p>
            <a:pPr>
              <a:tabLst>
                <a:tab pos="3656250" algn="l"/>
              </a:tabLst>
            </a:pPr>
            <a:r>
              <a:rPr lang="fr-FR" sz="1200" b="1" dirty="0">
                <a:latin typeface="Century Gothic" panose="020B0502020202020204" pitchFamily="34" charset="0"/>
                <a:sym typeface="Symbol" panose="05050102010706020507" pitchFamily="18" charset="2"/>
              </a:rPr>
              <a:t>Conditions de règlement</a:t>
            </a:r>
          </a:p>
          <a:p>
            <a:pPr>
              <a:tabLst>
                <a:tab pos="3656250" algn="l"/>
              </a:tabLst>
            </a:pPr>
            <a:endParaRPr lang="fr-FR" sz="500" b="1" dirty="0">
              <a:latin typeface="Century Gothic" panose="020B0502020202020204" pitchFamily="34" charset="0"/>
              <a:sym typeface="Symbol" panose="05050102010706020507" pitchFamily="18" charset="2"/>
            </a:endParaRPr>
          </a:p>
          <a:p>
            <a:pPr marL="171450" indent="-171450">
              <a:buFont typeface="Arial" panose="020B0604020202020204" pitchFamily="34" charset="0"/>
              <a:buChar char="•"/>
              <a:tabLst>
                <a:tab pos="1440000" algn="l"/>
              </a:tabLst>
            </a:pPr>
            <a:r>
              <a:rPr lang="fr-FR" sz="1000" b="1" dirty="0">
                <a:latin typeface="Century Gothic" panose="020B0502020202020204" pitchFamily="34" charset="0"/>
                <a:sym typeface="Symbol" panose="05050102010706020507" pitchFamily="18" charset="2"/>
              </a:rPr>
              <a:t>Prioritairement</a:t>
            </a:r>
            <a:r>
              <a:rPr lang="fr-FR" sz="1000" dirty="0">
                <a:latin typeface="Century Gothic" panose="020B0502020202020204" pitchFamily="34" charset="0"/>
                <a:sym typeface="Symbol" panose="05050102010706020507" pitchFamily="18" charset="2"/>
              </a:rPr>
              <a:t> règlement par virement bancaire, </a:t>
            </a:r>
            <a:endParaRPr lang="fr-FR" sz="1400" dirty="0">
              <a:latin typeface="Century Gothic" panose="020B0502020202020204" pitchFamily="34" charset="0"/>
              <a:sym typeface="Symbol" panose="05050102010706020507" pitchFamily="18" charset="2"/>
            </a:endParaRPr>
          </a:p>
          <a:p>
            <a:pPr>
              <a:tabLst>
                <a:tab pos="1440000" algn="l"/>
              </a:tabLst>
            </a:pPr>
            <a:r>
              <a:rPr lang="fr-FR" sz="1200" b="1" dirty="0">
                <a:latin typeface="Century Gothic" panose="020B0502020202020204" pitchFamily="34" charset="0"/>
                <a:sym typeface="Symbol" panose="05050102010706020507" pitchFamily="18" charset="2"/>
              </a:rPr>
              <a:t> </a:t>
            </a:r>
            <a:r>
              <a:rPr lang="fr-FR" sz="1000" u="sng" dirty="0">
                <a:latin typeface="Century Gothic" panose="020B0502020202020204" pitchFamily="34" charset="0"/>
                <a:sym typeface="Symbol" panose="05050102010706020507" pitchFamily="18" charset="2"/>
              </a:rPr>
              <a:t>Le règlement s’effectue au moment de l’inscription.</a:t>
            </a:r>
          </a:p>
          <a:p>
            <a:pPr>
              <a:tabLst>
                <a:tab pos="1440000" algn="l"/>
              </a:tabLst>
            </a:pPr>
            <a:endParaRPr lang="fr-FR" sz="1000" u="sng" dirty="0">
              <a:latin typeface="Century Gothic" panose="020B0502020202020204" pitchFamily="34" charset="0"/>
              <a:sym typeface="Symbol" panose="05050102010706020507" pitchFamily="18" charset="2"/>
            </a:endParaRPr>
          </a:p>
          <a:p>
            <a:pPr algn="ctr">
              <a:spcAft>
                <a:spcPts val="600"/>
              </a:spcAft>
              <a:tabLst>
                <a:tab pos="3656250" algn="l"/>
              </a:tabLst>
            </a:pPr>
            <a:r>
              <a:rPr lang="fr-FR" sz="1200" b="1" u="sng" dirty="0">
                <a:latin typeface="Century Gothic" panose="020B0502020202020204" pitchFamily="34" charset="0"/>
                <a:sym typeface="Symbol" panose="05050102010706020507" pitchFamily="18" charset="2"/>
              </a:rPr>
              <a:t>Note importante</a:t>
            </a:r>
          </a:p>
          <a:p>
            <a:pPr>
              <a:spcAft>
                <a:spcPts val="400"/>
              </a:spcAft>
              <a:tabLst>
                <a:tab pos="3656250" algn="l"/>
              </a:tabLst>
            </a:pPr>
            <a:r>
              <a:rPr lang="fr-FR" sz="1000" b="1" u="sng" dirty="0">
                <a:latin typeface="Century Gothic" panose="020B0502020202020204" pitchFamily="34" charset="0"/>
                <a:sym typeface="Symbol" panose="05050102010706020507" pitchFamily="18" charset="2"/>
              </a:rPr>
              <a:t>Un certificat médical d’aptitude à la pratique sportive est obligatoire pour les nouvelles adhésions ou après une interruption due à un problème physique ou raisons de santé.</a:t>
            </a:r>
          </a:p>
          <a:p>
            <a:pPr>
              <a:spcAft>
                <a:spcPts val="400"/>
              </a:spcAft>
              <a:tabLst>
                <a:tab pos="3656250" algn="l"/>
              </a:tabLst>
            </a:pPr>
            <a:r>
              <a:rPr lang="fr-FR" sz="1000" b="1" u="sng" dirty="0">
                <a:latin typeface="Century Gothic" panose="020B0502020202020204" pitchFamily="34" charset="0"/>
                <a:sym typeface="Symbol" panose="05050102010706020507" pitchFamily="18" charset="2"/>
              </a:rPr>
              <a:t>Il doit être fourni dans les meilleurs délais.</a:t>
            </a:r>
          </a:p>
          <a:p>
            <a:pPr>
              <a:spcAft>
                <a:spcPts val="400"/>
              </a:spcAft>
              <a:tabLst>
                <a:tab pos="3656250" algn="l"/>
              </a:tabLst>
            </a:pPr>
            <a:r>
              <a:rPr lang="fr-FR" sz="1000" b="1" u="sng" dirty="0">
                <a:latin typeface="Century Gothic" panose="020B0502020202020204" pitchFamily="34" charset="0"/>
                <a:sym typeface="Symbol" panose="05050102010706020507" pitchFamily="18" charset="2"/>
              </a:rPr>
              <a:t>Pour les renouvellements d’adhésions; répondre favorablement à toutes les questions du questionnaire santé « QS-SPORT » . Remplir et signer « l’attestation du formulaire de santé ».</a:t>
            </a:r>
          </a:p>
          <a:p>
            <a:pPr>
              <a:spcAft>
                <a:spcPts val="400"/>
              </a:spcAft>
              <a:tabLst>
                <a:tab pos="3656250" algn="l"/>
              </a:tabLst>
            </a:pPr>
            <a:r>
              <a:rPr lang="fr-FR" sz="1000" b="1" u="sng" dirty="0">
                <a:latin typeface="Century Gothic" panose="020B0502020202020204" pitchFamily="34" charset="0"/>
                <a:sym typeface="Symbol" panose="05050102010706020507" pitchFamily="18" charset="2"/>
              </a:rPr>
              <a:t>Si toutes les réponses ne sont pas favorables, vous devez consulter impérativement votre médecin traitant pour avoir un certificat médical.</a:t>
            </a:r>
          </a:p>
          <a:p>
            <a:pPr>
              <a:spcAft>
                <a:spcPts val="400"/>
              </a:spcAft>
              <a:tabLst>
                <a:tab pos="3656250" algn="l"/>
              </a:tabLst>
            </a:pPr>
            <a:endParaRPr lang="fr-FR" sz="1000" u="sng" dirty="0">
              <a:latin typeface="Century Gothic" panose="020B0502020202020204" pitchFamily="34" charset="0"/>
              <a:sym typeface="Symbol" panose="05050102010706020507" pitchFamily="18" charset="2"/>
            </a:endParaRPr>
          </a:p>
          <a:p>
            <a:pPr>
              <a:tabLst>
                <a:tab pos="3656250" algn="l"/>
              </a:tabLst>
            </a:pPr>
            <a:r>
              <a:rPr lang="fr-FR" sz="1000" u="sng" dirty="0">
                <a:latin typeface="Century Gothic" panose="020B0502020202020204" pitchFamily="34" charset="0"/>
                <a:sym typeface="Symbol" panose="05050102010706020507" pitchFamily="18" charset="2"/>
              </a:rPr>
              <a:t>Pour une bonne organisation des cours :</a:t>
            </a:r>
          </a:p>
          <a:p>
            <a:pPr>
              <a:tabLst>
                <a:tab pos="3656250" algn="l"/>
              </a:tabLst>
            </a:pPr>
            <a:endParaRPr lang="fr-FR" sz="1000" dirty="0">
              <a:latin typeface="Century Gothic" panose="020B0502020202020204" pitchFamily="34" charset="0"/>
              <a:sym typeface="Symbol" panose="05050102010706020507" pitchFamily="18" charset="2"/>
            </a:endParaRPr>
          </a:p>
          <a:p>
            <a:pPr marL="171450" indent="-171450">
              <a:buFont typeface="Wingdings" panose="05000000000000000000" pitchFamily="2" charset="2"/>
              <a:buChar char="ü"/>
              <a:tabLst>
                <a:tab pos="3656250" algn="l"/>
              </a:tabLst>
            </a:pPr>
            <a:r>
              <a:rPr lang="fr-FR" sz="1000" dirty="0">
                <a:latin typeface="Century Gothic" panose="020B0502020202020204" pitchFamily="34" charset="0"/>
                <a:sym typeface="Symbol" panose="05050102010706020507" pitchFamily="18" charset="2"/>
              </a:rPr>
              <a:t>Respecter impérativement l’horaire de votre cours</a:t>
            </a:r>
          </a:p>
          <a:p>
            <a:pPr marL="171450" indent="-171450">
              <a:buFont typeface="Wingdings" panose="05000000000000000000" pitchFamily="2" charset="2"/>
              <a:buChar char="ü"/>
              <a:tabLst>
                <a:tab pos="3656250" algn="l"/>
              </a:tabLst>
            </a:pPr>
            <a:r>
              <a:rPr lang="fr-FR" sz="1000" dirty="0">
                <a:latin typeface="Century Gothic" panose="020B0502020202020204" pitchFamily="34" charset="0"/>
                <a:sym typeface="Symbol" panose="05050102010706020507" pitchFamily="18" charset="2"/>
              </a:rPr>
              <a:t>Si possible venir en tenue de sport </a:t>
            </a:r>
          </a:p>
          <a:p>
            <a:pPr marL="171450" indent="-171450">
              <a:buFont typeface="Wingdings" panose="05000000000000000000" pitchFamily="2" charset="2"/>
              <a:buChar char="ü"/>
              <a:tabLst>
                <a:tab pos="3656250" algn="l"/>
              </a:tabLst>
            </a:pPr>
            <a:r>
              <a:rPr lang="fr-FR" sz="1000" dirty="0">
                <a:latin typeface="Century Gothic" panose="020B0502020202020204" pitchFamily="34" charset="0"/>
                <a:sym typeface="Symbol" panose="05050102010706020507" pitchFamily="18" charset="2"/>
              </a:rPr>
              <a:t>Avoir un sac pour mettre ses affaires pendant le cours</a:t>
            </a:r>
          </a:p>
          <a:p>
            <a:pPr marL="171450" indent="-171450">
              <a:buFont typeface="Wingdings" panose="05000000000000000000" pitchFamily="2" charset="2"/>
              <a:buChar char="ü"/>
              <a:tabLst>
                <a:tab pos="3656250" algn="l"/>
              </a:tabLst>
            </a:pPr>
            <a:r>
              <a:rPr lang="fr-FR" sz="1000" dirty="0">
                <a:latin typeface="Century Gothic" panose="020B0502020202020204" pitchFamily="34" charset="0"/>
                <a:sym typeface="Symbol" panose="05050102010706020507" pitchFamily="18" charset="2"/>
              </a:rPr>
              <a:t>Se munir de son tapis de sol, de chaussons ou chaussettes de sport, de sa serviette ainsi que de sa gourde ou de sa bouteille d’eau</a:t>
            </a:r>
          </a:p>
          <a:p>
            <a:pPr>
              <a:tabLst>
                <a:tab pos="3656250" algn="l"/>
              </a:tabLst>
            </a:pPr>
            <a:endParaRPr lang="fr-FR" sz="1000" dirty="0">
              <a:latin typeface="Century Gothic" panose="020B0502020202020204" pitchFamily="34" charset="0"/>
              <a:sym typeface="Symbol" panose="05050102010706020507" pitchFamily="18" charset="2"/>
            </a:endParaRPr>
          </a:p>
          <a:p>
            <a:pPr>
              <a:tabLst>
                <a:tab pos="3656250" algn="l"/>
              </a:tabLst>
            </a:pPr>
            <a:endParaRPr lang="fr-FR" sz="600" dirty="0">
              <a:latin typeface="Century Gothic" panose="020B0502020202020204" pitchFamily="34" charset="0"/>
              <a:sym typeface="Symbol" panose="05050102010706020507" pitchFamily="18" charset="2"/>
            </a:endParaRPr>
          </a:p>
          <a:p>
            <a:pPr>
              <a:tabLst>
                <a:tab pos="3656250" algn="l"/>
              </a:tabLst>
            </a:pPr>
            <a:endParaRPr lang="fr-FR" sz="900" dirty="0">
              <a:latin typeface="Century Gothic" panose="020B0502020202020204" pitchFamily="34" charset="0"/>
              <a:sym typeface="Symbol" panose="05050102010706020507" pitchFamily="18" charset="2"/>
            </a:endParaRPr>
          </a:p>
          <a:p>
            <a:pPr>
              <a:tabLst>
                <a:tab pos="3656250" algn="l"/>
              </a:tabLst>
            </a:pPr>
            <a:endParaRPr lang="fr-FR" sz="900" dirty="0">
              <a:latin typeface="Century Gothic" panose="020B0502020202020204" pitchFamily="34" charset="0"/>
              <a:sym typeface="Symbol" panose="05050102010706020507" pitchFamily="18" charset="2"/>
            </a:endParaRPr>
          </a:p>
          <a:p>
            <a:pPr>
              <a:spcAft>
                <a:spcPts val="600"/>
              </a:spcAft>
              <a:tabLst>
                <a:tab pos="3656250" algn="l"/>
              </a:tabLst>
            </a:pPr>
            <a:endParaRPr lang="fr-FR" sz="1000" dirty="0">
              <a:latin typeface="Century Gothic" panose="020B0502020202020204" pitchFamily="34" charset="0"/>
              <a:sym typeface="Symbol" panose="05050102010706020507" pitchFamily="18" charset="2"/>
            </a:endParaRPr>
          </a:p>
          <a:p>
            <a:pPr algn="ctr">
              <a:spcAft>
                <a:spcPts val="400"/>
              </a:spcAft>
              <a:tabLst>
                <a:tab pos="3656250" algn="l"/>
              </a:tabLst>
            </a:pPr>
            <a:endParaRPr lang="fr-FR" sz="11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sym typeface="Symbol" panose="05050102010706020507" pitchFamily="18" charset="2"/>
            </a:endParaRPr>
          </a:p>
          <a:p>
            <a:pPr algn="ctr">
              <a:spcAft>
                <a:spcPts val="400"/>
              </a:spcAft>
              <a:tabLst>
                <a:tab pos="3656250" algn="l"/>
              </a:tabLst>
            </a:pPr>
            <a:endParaRPr lang="fr-FR" sz="11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sym typeface="Symbol" panose="05050102010706020507" pitchFamily="18" charset="2"/>
            </a:endParaRPr>
          </a:p>
        </p:txBody>
      </p:sp>
      <p:cxnSp>
        <p:nvCxnSpPr>
          <p:cNvPr id="10" name="Connecteur droit 9"/>
          <p:cNvCxnSpPr/>
          <p:nvPr/>
        </p:nvCxnSpPr>
        <p:spPr>
          <a:xfrm flipH="1" flipV="1">
            <a:off x="5193634" y="470653"/>
            <a:ext cx="4350286" cy="0"/>
          </a:xfrm>
          <a:prstGeom prst="line">
            <a:avLst/>
          </a:prstGeom>
          <a:ln w="57150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/>
          <p:cNvCxnSpPr/>
          <p:nvPr/>
        </p:nvCxnSpPr>
        <p:spPr>
          <a:xfrm flipH="1" flipV="1">
            <a:off x="5219593" y="1512963"/>
            <a:ext cx="4350286" cy="0"/>
          </a:xfrm>
          <a:prstGeom prst="line">
            <a:avLst/>
          </a:prstGeom>
          <a:ln w="57150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oneTexte 12"/>
          <p:cNvSpPr txBox="1"/>
          <p:nvPr/>
        </p:nvSpPr>
        <p:spPr>
          <a:xfrm>
            <a:off x="5259127" y="5218528"/>
            <a:ext cx="4478722" cy="892552"/>
          </a:xfrm>
          <a:prstGeom prst="rect">
            <a:avLst/>
          </a:prstGeom>
          <a:noFill/>
          <a:ln w="63500" cmpd="thickThin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fr-FR" sz="1400" b="1" u="sng" dirty="0">
                <a:solidFill>
                  <a:srgbClr val="0070C0"/>
                </a:solidFill>
                <a:latin typeface="Century Gothic" panose="020B0502020202020204" pitchFamily="34" charset="0"/>
              </a:rPr>
              <a:t>Année sportive 2026 -2027</a:t>
            </a:r>
            <a:endParaRPr lang="fr-FR" sz="1400" dirty="0">
              <a:solidFill>
                <a:srgbClr val="0070C0"/>
              </a:solidFill>
              <a:latin typeface="Century Gothic" panose="020B0502020202020204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fr-FR" sz="1000" dirty="0">
                <a:latin typeface="Century Gothic" panose="020B0502020202020204" pitchFamily="34" charset="0"/>
              </a:rPr>
              <a:t>Du lundi 07 septembre 2026 au 26 juin 2027</a:t>
            </a:r>
          </a:p>
          <a:p>
            <a:pPr algn="ctr"/>
            <a:r>
              <a:rPr lang="fr-FR" sz="900" b="1" dirty="0">
                <a:latin typeface="Century Gothic" panose="020B0502020202020204" pitchFamily="34" charset="0"/>
              </a:rPr>
              <a:t>Les cours ne sont pas assurés pendant les périodes de congés scolaires ainsi que les jours fériés.</a:t>
            </a:r>
          </a:p>
        </p:txBody>
      </p:sp>
      <p:sp>
        <p:nvSpPr>
          <p:cNvPr id="14" name="Rectangle à coins arrondis 13"/>
          <p:cNvSpPr/>
          <p:nvPr/>
        </p:nvSpPr>
        <p:spPr>
          <a:xfrm>
            <a:off x="231019" y="3911778"/>
            <a:ext cx="4359236" cy="180000"/>
          </a:xfrm>
          <a:prstGeom prst="roundRect">
            <a:avLst/>
          </a:prstGeom>
          <a:solidFill>
            <a:srgbClr val="FFC000"/>
          </a:solidFill>
          <a:ln w="12700"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Rytm danse </a:t>
            </a:r>
          </a:p>
        </p:txBody>
      </p:sp>
      <p:sp>
        <p:nvSpPr>
          <p:cNvPr id="17" name="Rectangle à coins arrondis 16"/>
          <p:cNvSpPr/>
          <p:nvPr/>
        </p:nvSpPr>
        <p:spPr>
          <a:xfrm>
            <a:off x="259200" y="4549194"/>
            <a:ext cx="4359236" cy="180000"/>
          </a:xfrm>
          <a:prstGeom prst="roundRect">
            <a:avLst/>
          </a:prstGeom>
          <a:solidFill>
            <a:srgbClr val="FFC000"/>
          </a:solidFill>
          <a:ln w="12700"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Fitness – Gym douce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238034" y="4091920"/>
            <a:ext cx="468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b="1" dirty="0">
                <a:latin typeface="Century Gothic" panose="020B0502020202020204" pitchFamily="34" charset="0"/>
              </a:rPr>
              <a:t>Enseignante : Patricia ZENTZ</a:t>
            </a:r>
          </a:p>
          <a:p>
            <a:r>
              <a:rPr lang="fr-FR" sz="1000" dirty="0">
                <a:latin typeface="Century Gothic" panose="020B0502020202020204" pitchFamily="34" charset="0"/>
              </a:rPr>
              <a:t>Mardi et Jeudi : 20h30 à 21h30</a:t>
            </a:r>
          </a:p>
        </p:txBody>
      </p:sp>
      <p:sp>
        <p:nvSpPr>
          <p:cNvPr id="19" name="ZoneTexte 18"/>
          <p:cNvSpPr txBox="1"/>
          <p:nvPr/>
        </p:nvSpPr>
        <p:spPr>
          <a:xfrm>
            <a:off x="238034" y="4714767"/>
            <a:ext cx="468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b="1" dirty="0">
                <a:latin typeface="Century Gothic" panose="020B0502020202020204" pitchFamily="34" charset="0"/>
              </a:rPr>
              <a:t>Enseignant : Christian TISSERAND – FRESSE</a:t>
            </a:r>
          </a:p>
          <a:p>
            <a:r>
              <a:rPr lang="fr-FR" sz="1000" dirty="0">
                <a:latin typeface="Century Gothic" panose="020B0502020202020204" pitchFamily="34" charset="0"/>
              </a:rPr>
              <a:t>Fitness : Jeudi 19h00 à 20h00 .Gym douce : Vendredi 16h00 à 17h00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5259127" y="6594042"/>
            <a:ext cx="4439798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00" dirty="0"/>
              <a:t>Imprimé par nos soins. Ne pas jeter sur la voie publique</a:t>
            </a:r>
          </a:p>
        </p:txBody>
      </p:sp>
      <p:sp>
        <p:nvSpPr>
          <p:cNvPr id="21" name="ZoneTexte 20"/>
          <p:cNvSpPr txBox="1"/>
          <p:nvPr/>
        </p:nvSpPr>
        <p:spPr>
          <a:xfrm>
            <a:off x="270255" y="6081830"/>
            <a:ext cx="4320000" cy="600164"/>
          </a:xfrm>
          <a:prstGeom prst="rect">
            <a:avLst/>
          </a:prstGeom>
          <a:noFill/>
          <a:ln w="63500" cmpd="thickThin"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spcAft>
                <a:spcPts val="600"/>
              </a:spcAft>
              <a:defRPr sz="1400" b="1" u="sng">
                <a:solidFill>
                  <a:srgbClr val="0070C0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fr-FR" sz="1100" dirty="0"/>
              <a:t>IMPORTANT  :  Les horaires des cours sont donnés à titre indicatif et peuvent être modifiés au moment du démarrage des activités, ce qui n’engage en rien l’association.</a:t>
            </a:r>
          </a:p>
        </p:txBody>
      </p:sp>
      <p:sp>
        <p:nvSpPr>
          <p:cNvPr id="22" name="ZoneTexte 21"/>
          <p:cNvSpPr txBox="1"/>
          <p:nvPr/>
        </p:nvSpPr>
        <p:spPr>
          <a:xfrm>
            <a:off x="247213" y="5373944"/>
            <a:ext cx="4680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b="1" dirty="0">
                <a:latin typeface="Century Gothic" panose="020B0502020202020204" pitchFamily="34" charset="0"/>
              </a:rPr>
              <a:t>Enseignant : Grégory SANHES</a:t>
            </a:r>
          </a:p>
          <a:p>
            <a:r>
              <a:rPr lang="fr-FR" sz="1000" dirty="0">
                <a:latin typeface="Century Gothic" panose="020B0502020202020204" pitchFamily="34" charset="0"/>
              </a:rPr>
              <a:t>Cuisses, abdos, fessiers : Samedi 9h30 à 10h30	</a:t>
            </a:r>
          </a:p>
          <a:p>
            <a:r>
              <a:rPr lang="fr-FR" sz="1000" dirty="0" err="1">
                <a:latin typeface="Century Gothic" panose="020B0502020202020204" pitchFamily="34" charset="0"/>
              </a:rPr>
              <a:t>Step</a:t>
            </a:r>
            <a:r>
              <a:rPr lang="fr-FR" sz="1000" dirty="0">
                <a:latin typeface="Century Gothic" panose="020B0502020202020204" pitchFamily="34" charset="0"/>
              </a:rPr>
              <a:t> : Samedi 10h30 à 11h30</a:t>
            </a:r>
          </a:p>
          <a:p>
            <a:endParaRPr lang="fr-FR" sz="1000" dirty="0">
              <a:latin typeface="Century Gothic" panose="020B0502020202020204" pitchFamily="34" charset="0"/>
            </a:endParaRPr>
          </a:p>
        </p:txBody>
      </p:sp>
      <p:sp>
        <p:nvSpPr>
          <p:cNvPr id="23" name="Rectangle à coins arrondis 22"/>
          <p:cNvSpPr/>
          <p:nvPr/>
        </p:nvSpPr>
        <p:spPr>
          <a:xfrm>
            <a:off x="268379" y="5175321"/>
            <a:ext cx="4359600" cy="180000"/>
          </a:xfrm>
          <a:prstGeom prst="roundRect">
            <a:avLst/>
          </a:prstGeom>
          <a:solidFill>
            <a:srgbClr val="FFC000"/>
          </a:solidFill>
          <a:ln w="12700"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Fitness - Cuisses, abdos, fessiers – </a:t>
            </a:r>
            <a:r>
              <a:rPr lang="fr-FR" sz="1000" b="1" dirty="0" err="1">
                <a:solidFill>
                  <a:schemeClr val="tx1"/>
                </a:solidFill>
                <a:latin typeface="Century Gothic" panose="020B0502020202020204" pitchFamily="34" charset="0"/>
              </a:rPr>
              <a:t>Step</a:t>
            </a:r>
            <a:endParaRPr lang="fr-FR" sz="1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26" name="Rectangle à coins arrondis 25"/>
          <p:cNvSpPr/>
          <p:nvPr/>
        </p:nvSpPr>
        <p:spPr>
          <a:xfrm>
            <a:off x="240198" y="2554846"/>
            <a:ext cx="4359236" cy="180000"/>
          </a:xfrm>
          <a:prstGeom prst="roundRect">
            <a:avLst/>
          </a:prstGeom>
          <a:solidFill>
            <a:srgbClr val="FFC000"/>
          </a:solidFill>
          <a:ln w="12700"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Modern’ jazz</a:t>
            </a:r>
          </a:p>
        </p:txBody>
      </p:sp>
      <p:sp>
        <p:nvSpPr>
          <p:cNvPr id="27" name="ZoneTexte 26"/>
          <p:cNvSpPr txBox="1"/>
          <p:nvPr/>
        </p:nvSpPr>
        <p:spPr>
          <a:xfrm>
            <a:off x="235024" y="2771378"/>
            <a:ext cx="4680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b="1" dirty="0">
                <a:latin typeface="Century Gothic" panose="020B0502020202020204" pitchFamily="34" charset="0"/>
              </a:rPr>
              <a:t>Enseignante : Pascale WEISLINGER </a:t>
            </a:r>
            <a:r>
              <a:rPr lang="fr-FR" sz="1000" dirty="0">
                <a:latin typeface="Century Gothic" panose="020B0502020202020204" pitchFamily="34" charset="0"/>
              </a:rPr>
              <a:t>(à partir du 22/09/2026)</a:t>
            </a:r>
          </a:p>
          <a:p>
            <a:r>
              <a:rPr lang="fr-FR" sz="1000" dirty="0">
                <a:latin typeface="Century Gothic" panose="020B0502020202020204" pitchFamily="34" charset="0"/>
              </a:rPr>
              <a:t>Mardi : 14h30 à 15h30        </a:t>
            </a:r>
          </a:p>
          <a:p>
            <a:endParaRPr lang="fr-FR" sz="1000" dirty="0">
              <a:latin typeface="Century Gothic" panose="020B0502020202020204" pitchFamily="34" charset="0"/>
              <a:sym typeface="Symbol" panose="05050102010706020507" pitchFamily="18" charset="2"/>
            </a:endParaRPr>
          </a:p>
        </p:txBody>
      </p:sp>
      <p:sp>
        <p:nvSpPr>
          <p:cNvPr id="24" name="Rectangle à coins arrondis 23"/>
          <p:cNvSpPr/>
          <p:nvPr/>
        </p:nvSpPr>
        <p:spPr>
          <a:xfrm>
            <a:off x="262232" y="3226887"/>
            <a:ext cx="4359236" cy="180000"/>
          </a:xfrm>
          <a:prstGeom prst="roundRect">
            <a:avLst/>
          </a:prstGeom>
          <a:solidFill>
            <a:srgbClr val="FFC000"/>
          </a:solidFill>
          <a:ln w="12700"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Gym cardio-tonic</a:t>
            </a:r>
          </a:p>
        </p:txBody>
      </p:sp>
      <p:sp>
        <p:nvSpPr>
          <p:cNvPr id="25" name="ZoneTexte 24"/>
          <p:cNvSpPr txBox="1"/>
          <p:nvPr/>
        </p:nvSpPr>
        <p:spPr>
          <a:xfrm>
            <a:off x="233186" y="3474624"/>
            <a:ext cx="468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b="1" dirty="0">
                <a:latin typeface="Century Gothic" panose="020B0502020202020204" pitchFamily="34" charset="0"/>
              </a:rPr>
              <a:t>Enseignant : Romain CONTÉ</a:t>
            </a:r>
          </a:p>
          <a:p>
            <a:r>
              <a:rPr lang="fr-FR" sz="1000" dirty="0">
                <a:latin typeface="Century Gothic" panose="020B0502020202020204" pitchFamily="34" charset="0"/>
              </a:rPr>
              <a:t>Mercredi : 19h30 à 20h30</a:t>
            </a:r>
            <a:endParaRPr lang="fr-FR" sz="1000" dirty="0">
              <a:latin typeface="Century Gothic" panose="020B0502020202020204" pitchFamily="34" charset="0"/>
              <a:sym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40986429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253</TotalTime>
  <Words>665</Words>
  <Application>Microsoft Office PowerPoint</Application>
  <PresentationFormat>Format A4 (210 x 297 mm)</PresentationFormat>
  <Paragraphs>94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Century Gothic</vt:lpstr>
      <vt:lpstr>Wingdings</vt:lpstr>
      <vt:lpstr>Thème Office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Claude KEIFFER</dc:creator>
  <cp:lastModifiedBy>jean-loup matuszewski</cp:lastModifiedBy>
  <cp:revision>173</cp:revision>
  <cp:lastPrinted>2025-10-14T11:53:07Z</cp:lastPrinted>
  <dcterms:created xsi:type="dcterms:W3CDTF">2020-01-22T08:29:56Z</dcterms:created>
  <dcterms:modified xsi:type="dcterms:W3CDTF">2026-06-17T08:39:02Z</dcterms:modified>
</cp:coreProperties>
</file>